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45"/>
    <p:restoredTop sz="94657"/>
  </p:normalViewPr>
  <p:slideViewPr>
    <p:cSldViewPr snapToGrid="0">
      <p:cViewPr varScale="1">
        <p:scale>
          <a:sx n="102" d="100"/>
          <a:sy n="102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0795AD-B684-D374-C006-82A6BFECE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7016DB-90FB-3EC4-9BDD-CE71A1AF85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495F4C-701C-4602-D62F-EC932A04F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ED2D5E-9B21-B21E-9B55-DE427306C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016E61-A6A3-1BBA-3D0A-FE23A59E4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09916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957C63-BF76-8FE1-66AE-3F5EFE9C3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EA51E4-6965-E319-5EA0-63CEA3993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665287-78A9-D147-50AC-11922BC2C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51E012-D40F-8755-C107-5A378C5DE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269F04-510E-C150-1B9B-5101BA94D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78126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5C2A91-2851-7712-EAAE-85A47002A3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A95F1E-C240-3C88-2460-C8E8266FA6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23585B-7A67-1ACD-FAF6-EE4E1E9A6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9098E8-6917-FD1F-E876-358BE8853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2E2E2E-1462-5423-F1EF-F5EBA4A09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38365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15BA8E-6B23-9DE4-A4B4-66B4352C3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1AB8DF-6256-24B6-4CE8-A3854F4C6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A01F2C-3BF0-CA2B-9099-E0C9416BD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0A8EA5-18FC-8A28-CEBF-F6F20312D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549390-BEBD-C18D-867C-4B1FF2361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9441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0E1A32-C0E8-2CE5-F2A6-2CC21DC40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BD817F-AE95-710B-60FE-F40816828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43F04D-6517-A0D0-4C56-FA3B4496F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6A6A2C-00AF-9329-90E4-66024CBB3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64A798-1DD3-2C73-C45F-778E6398F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09120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77067-04CE-B89B-0605-C3DDCE79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0E86A8-84BA-5D17-1F07-2B89223E3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9F6DC1-065D-AD64-3908-B42E5A4D7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70AB63-709E-F3C0-32D6-03A119472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1A085F-499A-C1E7-5E69-C7F751BAD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DE12A8-CCC5-B1B9-F102-158CCD58D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58572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7729FA-6635-3277-27DB-40B71DE7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9E209-B4C2-EE38-A216-9EADDEF6A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A969C1-86B9-FCF4-1897-79F85B34A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DB1A7E5-B9BA-99CB-B9B2-9DFD324AE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8348CCF-B2C3-6CB5-145C-FCC796AC76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A06ED93-1CB7-B747-5C82-07DD0C8D0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19A624-3DDE-05D9-9CB7-34088198D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0FD571-837C-A1B4-451B-F63DA31B0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420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7CC98-D5C2-B7BC-F0EC-74B12199D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53177F6-1A2E-49BE-D357-0E0BE554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BF7CF1-F935-3B19-EEC9-94E273372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19D362C-8381-76E1-BE4A-5637530E8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0552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68E1809-EB3B-907E-2FE9-24936B6F6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23CAB44-458C-82F9-A6A2-1C5FCF1FE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7BD532-F9A0-BC24-9A9F-D826449B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7154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0ACFA8-1439-9F07-1CB6-DFAF8D48C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1AC976-EC06-267D-8E5B-38EFDDA95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0A570A-8686-197B-595F-F013690E0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CD516E-DA8C-7435-5567-58BB71652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A0AB78-29C7-A31B-24D5-3F6F0BDB0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49A246-6A7A-FAD9-30BA-D3D205F1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7608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AC597B-C74A-FC50-A726-AC3AD4AB0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E0D43F-151D-C0C6-9B27-49DD09E56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5A6BD5-F067-E31E-9D3D-51CB8FA4C5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41A58A-A7D5-4CBA-4C9E-E487DAE7C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655526-AC17-321A-87B0-E2CC11852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E1C252-266B-EE06-D71D-849D68A4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7122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72B83B-8012-2AFA-E3E2-E67B82BCB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38F849-7F45-06B3-408D-01B12CA56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E32A8B-2E08-B778-2368-473B107DCC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55645B-75E5-204D-9B42-24F9EE99614E}" type="datetimeFigureOut">
              <a:rPr kumimoji="1" lang="ko-KR" altLang="en-US" smtClean="0"/>
              <a:t>2026. 2. 3.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1809B4-4912-88C3-03BD-9D4C6E3634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E1578B-1ECA-F79E-43FB-97AA538964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8128D9-30FD-6942-BB94-ABEB1ACB4D2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5537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F85CF-3C8C-6729-4A96-6F75FA199B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혼자 공부하는 운영체제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96137AE-A580-EB14-FF2A-EE833B5773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en-US" altLang="ko-KR" dirty="0"/>
              <a:t>12-2</a:t>
            </a:r>
            <a:r>
              <a:rPr kumimoji="1" lang="ko-KR" altLang="en-US" dirty="0"/>
              <a:t> 동기화 기법</a:t>
            </a:r>
            <a:endParaRPr kumimoji="1" lang="en-US" altLang="ko-KR" dirty="0"/>
          </a:p>
          <a:p>
            <a:pPr algn="r"/>
            <a:r>
              <a:rPr kumimoji="1" lang="en-US" altLang="ko-KR" dirty="0"/>
              <a:t>13-1</a:t>
            </a:r>
            <a:r>
              <a:rPr kumimoji="1" lang="ko-KR" altLang="en-US" dirty="0"/>
              <a:t> 교착 </a:t>
            </a:r>
            <a:r>
              <a:rPr kumimoji="1" lang="ko-KR" altLang="en-US" dirty="0" err="1"/>
              <a:t>상태란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8054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9DEE55-A760-C350-0594-CFB68B596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45447897-801B-6048-DAB5-1E94AF4E85D5}"/>
              </a:ext>
            </a:extLst>
          </p:cNvPr>
          <p:cNvSpPr/>
          <p:nvPr/>
        </p:nvSpPr>
        <p:spPr>
          <a:xfrm>
            <a:off x="838200" y="463463"/>
            <a:ext cx="3169085" cy="152817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>
                <a:solidFill>
                  <a:schemeClr val="tx1"/>
                </a:solidFill>
              </a:rPr>
              <a:t>모니터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1A5A8E-8CDD-B923-9A22-05B545E08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2367"/>
            <a:ext cx="10515600" cy="3834596"/>
          </a:xfrm>
        </p:spPr>
        <p:txBody>
          <a:bodyPr>
            <a:normAutofit/>
          </a:bodyPr>
          <a:lstStyle/>
          <a:p>
            <a:r>
              <a:rPr kumimoji="1" lang="ko-KR" altLang="en-US" sz="2400" dirty="0" err="1">
                <a:latin typeface="+mj-lt"/>
              </a:rPr>
              <a:t>세마포의</a:t>
            </a:r>
            <a:r>
              <a:rPr kumimoji="1" lang="ko-KR" altLang="en-US" sz="2400" dirty="0">
                <a:latin typeface="+mj-lt"/>
              </a:rPr>
              <a:t> 단점 개선</a:t>
            </a:r>
            <a:endParaRPr kumimoji="1" lang="en-US" altLang="ko-KR" sz="2400" dirty="0">
              <a:latin typeface="+mj-lt"/>
            </a:endParaRPr>
          </a:p>
          <a:p>
            <a:r>
              <a:rPr kumimoji="1" lang="ko-KR" altLang="en-US" sz="2400" dirty="0">
                <a:latin typeface="+mj-lt"/>
              </a:rPr>
              <a:t>최근에 등장</a:t>
            </a:r>
            <a:endParaRPr kumimoji="1" lang="en-US" altLang="ko-KR" sz="2400" dirty="0">
              <a:latin typeface="+mj-lt"/>
            </a:endParaRPr>
          </a:p>
          <a:p>
            <a:r>
              <a:rPr kumimoji="1" lang="ko-KR" altLang="en-US" sz="2400" dirty="0" err="1">
                <a:latin typeface="+mj-lt"/>
              </a:rPr>
              <a:t>세마포에</a:t>
            </a:r>
            <a:r>
              <a:rPr kumimoji="1" lang="ko-KR" altLang="en-US" sz="2400" dirty="0">
                <a:latin typeface="+mj-lt"/>
              </a:rPr>
              <a:t> 비해 사용 편리</a:t>
            </a:r>
            <a:endParaRPr kumimoji="1" lang="en-US" altLang="ko-KR" sz="2400" dirty="0">
              <a:latin typeface="+mj-lt"/>
            </a:endParaRPr>
          </a:p>
          <a:p>
            <a:endParaRPr kumimoji="1" lang="en-US" altLang="ko-KR" sz="2400" dirty="0">
              <a:latin typeface="+mj-lt"/>
            </a:endParaRPr>
          </a:p>
          <a:p>
            <a:endParaRPr kumimoji="1" lang="ko-KR" altLang="en-US" sz="2400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0B8318E-3BC7-70D2-D00A-1A792D8B6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6764" y="3690010"/>
            <a:ext cx="7772400" cy="31679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967B2FB-035A-7096-C439-F071C323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517" y="534513"/>
            <a:ext cx="7772400" cy="248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145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5A404-EAFB-F15E-D04F-6FF6975C5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4E895FD2-4C96-A08A-7A46-0F384E67E712}"/>
              </a:ext>
            </a:extLst>
          </p:cNvPr>
          <p:cNvSpPr/>
          <p:nvPr/>
        </p:nvSpPr>
        <p:spPr>
          <a:xfrm>
            <a:off x="838200" y="463463"/>
            <a:ext cx="3169085" cy="152817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>
                <a:solidFill>
                  <a:schemeClr val="tx1"/>
                </a:solidFill>
              </a:rPr>
              <a:t>모니터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006EA3-FCE4-6C5A-AEC4-C15FAE005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2367"/>
            <a:ext cx="10515600" cy="3834596"/>
          </a:xfrm>
        </p:spPr>
        <p:txBody>
          <a:bodyPr>
            <a:normAutofit/>
          </a:bodyPr>
          <a:lstStyle/>
          <a:p>
            <a:r>
              <a:rPr kumimoji="1" lang="ko-KR" altLang="en-US" sz="2400" dirty="0">
                <a:highlight>
                  <a:srgbClr val="FFFF00"/>
                </a:highlight>
                <a:latin typeface="+mj-lt"/>
              </a:rPr>
              <a:t>조건변수</a:t>
            </a:r>
            <a:r>
              <a:rPr kumimoji="1" lang="en-US" altLang="ko-KR" sz="2400" dirty="0">
                <a:latin typeface="+mj-lt"/>
              </a:rPr>
              <a:t>:</a:t>
            </a:r>
            <a:r>
              <a:rPr kumimoji="1" lang="ko-KR" altLang="en-US" sz="2400" dirty="0">
                <a:latin typeface="+mj-lt"/>
              </a:rPr>
              <a:t> 특정조건으로 프로세스를 실행하고 중단</a:t>
            </a:r>
            <a:endParaRPr kumimoji="1" lang="en-US" altLang="ko-KR" sz="2400" dirty="0">
              <a:latin typeface="+mj-lt"/>
            </a:endParaRPr>
          </a:p>
          <a:p>
            <a:r>
              <a:rPr kumimoji="1" lang="en-US" altLang="ko-KR" sz="2400" dirty="0">
                <a:latin typeface="+mj-lt"/>
              </a:rPr>
              <a:t>wait, signal</a:t>
            </a:r>
            <a:r>
              <a:rPr kumimoji="1" lang="ko-KR" altLang="en-US" sz="2400" dirty="0">
                <a:latin typeface="+mj-lt"/>
              </a:rPr>
              <a:t> 연산 수행 가능</a:t>
            </a:r>
            <a:endParaRPr kumimoji="1" lang="en-US" altLang="ko-KR" sz="2400" dirty="0">
              <a:latin typeface="+mj-lt"/>
            </a:endParaRPr>
          </a:p>
          <a:p>
            <a:endParaRPr kumimoji="1" lang="en-US" altLang="ko-KR" sz="2400" dirty="0">
              <a:latin typeface="+mj-lt"/>
            </a:endParaRPr>
          </a:p>
          <a:p>
            <a:endParaRPr kumimoji="1" lang="ko-KR" altLang="en-US" sz="2400" dirty="0">
              <a:latin typeface="+mj-lt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96F89EF-DE36-3F5E-5E20-2365947CB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20" y="3429000"/>
            <a:ext cx="5644020" cy="334277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CE33143-16F8-4530-EDD6-090A26685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355045"/>
            <a:ext cx="5791728" cy="334277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98B87B3-AE8A-4887-56E2-2F8B176823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8517" y="918470"/>
            <a:ext cx="7772400" cy="82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43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5E0CC-6634-2FF7-7C37-6BA9E1758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CE10E7-CE1B-98FF-2F86-B5A645DD5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식사하는 철학자 문제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FC75C1-E3ED-642F-A104-63F4AB09E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54" y="1859980"/>
            <a:ext cx="5054600" cy="45974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0672236-1B00-F688-E057-6C31D544C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6497" y="2908299"/>
            <a:ext cx="6395755" cy="250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887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D7E81-A659-40E0-FACA-D50FCB32E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2F2E37-D3F7-3761-8EAB-972851183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교착상태</a:t>
            </a:r>
            <a:r>
              <a:rPr kumimoji="1" lang="en-US" altLang="ko-KR" dirty="0"/>
              <a:t>(=</a:t>
            </a:r>
            <a:r>
              <a:rPr kumimoji="1" lang="ko-KR" altLang="en-US" dirty="0" err="1"/>
              <a:t>데드락</a:t>
            </a:r>
            <a:r>
              <a:rPr kumimoji="1" lang="en-US" altLang="ko-KR" dirty="0"/>
              <a:t>)?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095A0C-69AC-68CD-0CA5-7E5B782B0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i="0" dirty="0">
                <a:effectLst/>
                <a:latin typeface="+mj-lt"/>
              </a:rPr>
              <a:t>컴퓨터 시스템에서 두 개 이상의 프로세스</a:t>
            </a:r>
            <a:r>
              <a:rPr lang="en-US" altLang="ko-KR" i="0" dirty="0">
                <a:effectLst/>
                <a:latin typeface="+mj-lt"/>
              </a:rPr>
              <a:t>(</a:t>
            </a:r>
            <a:r>
              <a:rPr lang="ko-KR" altLang="en-US" i="0" dirty="0">
                <a:effectLst/>
                <a:latin typeface="+mj-lt"/>
              </a:rPr>
              <a:t>작업</a:t>
            </a:r>
            <a:r>
              <a:rPr lang="en-US" altLang="ko-KR" i="0" dirty="0">
                <a:effectLst/>
                <a:latin typeface="+mj-lt"/>
              </a:rPr>
              <a:t>)</a:t>
            </a:r>
            <a:r>
              <a:rPr lang="ko-KR" altLang="en-US" i="0" dirty="0">
                <a:effectLst/>
                <a:latin typeface="+mj-lt"/>
              </a:rPr>
              <a:t>가 서로 상대방이 점유하고 있는 자원을 기다리며 멈춰서</a:t>
            </a:r>
            <a:r>
              <a:rPr lang="en-US" altLang="ko-KR" i="0" dirty="0">
                <a:effectLst/>
                <a:latin typeface="+mj-lt"/>
              </a:rPr>
              <a:t>, </a:t>
            </a:r>
            <a:r>
              <a:rPr lang="ko-KR" altLang="en-US" i="0" dirty="0">
                <a:effectLst/>
                <a:latin typeface="+mj-lt"/>
              </a:rPr>
              <a:t>결과적으로 아무 작업도 완료되지 못하는 상태</a:t>
            </a:r>
            <a:endParaRPr kumimoji="1" lang="ko-KR" altLang="en-US" dirty="0">
              <a:latin typeface="+mj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E280A5A-6255-FDDB-E333-BC1196B29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8943" y="3662798"/>
            <a:ext cx="4521879" cy="251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331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00653-5BE4-DD3F-016C-2CAA703EB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452E9-092C-AD93-D963-230014AC9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교착상태 해결하려면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496618-25B9-0A02-E1B6-95359CA5C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i="0" dirty="0">
                <a:effectLst/>
                <a:latin typeface="+mj-lt"/>
              </a:rPr>
              <a:t>첫째</a:t>
            </a:r>
            <a:r>
              <a:rPr lang="en-US" altLang="ko-KR" i="0" dirty="0">
                <a:effectLst/>
                <a:latin typeface="+mj-lt"/>
              </a:rPr>
              <a:t>,</a:t>
            </a:r>
            <a:r>
              <a:rPr lang="ko-KR" altLang="en-US" i="0" dirty="0">
                <a:effectLst/>
                <a:latin typeface="+mj-lt"/>
              </a:rPr>
              <a:t> 교착상태가 </a:t>
            </a:r>
            <a:r>
              <a:rPr lang="ko-KR" altLang="en-US" i="0" dirty="0" err="1">
                <a:effectLst/>
                <a:latin typeface="+mj-lt"/>
              </a:rPr>
              <a:t>일어났을때의</a:t>
            </a:r>
            <a:r>
              <a:rPr lang="ko-KR" altLang="en-US" i="0" dirty="0">
                <a:effectLst/>
                <a:latin typeface="+mj-lt"/>
              </a:rPr>
              <a:t> 상황 표현해보기</a:t>
            </a:r>
            <a:endParaRPr lang="en-US" altLang="ko-KR" i="0" dirty="0">
              <a:effectLst/>
              <a:latin typeface="+mj-lt"/>
            </a:endParaRPr>
          </a:p>
          <a:p>
            <a:r>
              <a:rPr kumimoji="1" lang="ko-KR" altLang="en-US" dirty="0">
                <a:latin typeface="+mj-lt"/>
              </a:rPr>
              <a:t>둘째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교착상태가 일어나는 근본적인 이유 알기</a:t>
            </a:r>
          </a:p>
        </p:txBody>
      </p:sp>
    </p:spTree>
    <p:extLst>
      <p:ext uri="{BB962C8B-B14F-4D97-AF65-F5344CB8AC3E}">
        <p14:creationId xmlns:p14="http://schemas.microsoft.com/office/powerpoint/2010/main" val="3063540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564EE0-7234-0EF9-1086-59541A147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20869-E9FF-FA89-EBA5-3F02CD17F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자원 할당 그래프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3D04D7-C910-E0CE-5105-30312A52E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>
                <a:latin typeface="+mj-lt"/>
              </a:rPr>
              <a:t>프로세스들과 자원들의 상태를 표현하는 간단한 그래프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6DE972-3AE1-6375-DE4E-6CE661BF6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567869"/>
            <a:ext cx="7772400" cy="39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44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2F218-C14C-465E-9AA1-F477F429B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F0ABA3-2AAE-41A5-3A4F-95635417D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자원 할당 그래프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561FD5-7C34-9402-120C-627B9B438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695672"/>
            <a:ext cx="7772400" cy="379720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CDF3215-01AA-F296-BFC0-D528831E4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901080"/>
            <a:ext cx="73152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003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AA589-F51E-7AB0-5267-5CD779FF3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5F271F-E74E-79CE-A367-7072C6CC4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자원 할당 그래프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EB95F95-CE42-28FF-55B3-7C23DF735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133" y="2581933"/>
            <a:ext cx="5326519" cy="400910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E81C881-20D6-147D-9A99-C550C7D15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805" y="1811018"/>
            <a:ext cx="7772400" cy="43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38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7DB5C-AAF3-5DE5-2D4D-B2E8E805B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63A68A-8329-77D5-51FD-2588A2322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자원 할당 그래프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C273BE-0933-874B-53AF-BA0CE7A27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321" y="2361480"/>
            <a:ext cx="6533367" cy="398041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D88C4B6-B932-6F77-17CB-8A2F6F581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804" y="1690688"/>
            <a:ext cx="7772400" cy="42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5529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68F3F-BAD2-33DD-AA21-7CCCFF8E7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8CF07-9B97-09B8-0B96-D9DFE008A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자원 할당 그래프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0588137-6BFC-82AE-5A46-BA66E9361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385" y="1883543"/>
            <a:ext cx="9573230" cy="460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212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9BE95E64-35DC-7BEF-9C32-632511D191DA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 flipV="1">
            <a:off x="4171166" y="4935254"/>
            <a:ext cx="3999979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572EE02A-9328-28B9-B5DD-A8C731298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동기화란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7DE22-EA80-FA6C-BBCF-AE5E25728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i="0" dirty="0">
                <a:effectLst/>
                <a:latin typeface="+mj-lt"/>
              </a:rPr>
              <a:t>여러 프로세스</a:t>
            </a:r>
            <a:r>
              <a:rPr lang="en-US" altLang="ko-KR" i="0" dirty="0">
                <a:effectLst/>
                <a:latin typeface="+mj-lt"/>
              </a:rPr>
              <a:t>(</a:t>
            </a:r>
            <a:r>
              <a:rPr lang="ko-KR" altLang="en-US" i="0" dirty="0">
                <a:effectLst/>
                <a:latin typeface="+mj-lt"/>
              </a:rPr>
              <a:t>또는 스레드</a:t>
            </a:r>
            <a:r>
              <a:rPr lang="en-US" altLang="ko-KR" i="0" dirty="0">
                <a:effectLst/>
                <a:latin typeface="+mj-lt"/>
              </a:rPr>
              <a:t>)</a:t>
            </a:r>
            <a:r>
              <a:rPr lang="ko-KR" altLang="en-US" i="0" dirty="0">
                <a:effectLst/>
                <a:latin typeface="+mj-lt"/>
              </a:rPr>
              <a:t>가 공유 자원에 접근할 때 실행 순서와 데이터의 일관성을 맞추어 충돌을 막는 과정</a:t>
            </a:r>
            <a:endParaRPr lang="en-US" altLang="ko-KR" i="0" dirty="0">
              <a:effectLst/>
              <a:latin typeface="+mj-lt"/>
            </a:endParaRPr>
          </a:p>
          <a:p>
            <a:endParaRPr kumimoji="1" lang="en-US" altLang="ko-KR" dirty="0">
              <a:latin typeface="+mj-lt"/>
            </a:endParaRPr>
          </a:p>
          <a:p>
            <a:r>
              <a:rPr kumimoji="1" lang="ko-KR" altLang="en-US" dirty="0">
                <a:latin typeface="+mj-lt"/>
              </a:rPr>
              <a:t>동기화를 위한 대표적인 도구 세가지</a:t>
            </a: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5F391DA8-C625-3D1E-8324-2E255CDAA9A6}"/>
              </a:ext>
            </a:extLst>
          </p:cNvPr>
          <p:cNvSpPr/>
          <p:nvPr/>
        </p:nvSpPr>
        <p:spPr>
          <a:xfrm>
            <a:off x="1002081" y="4171167"/>
            <a:ext cx="3169085" cy="152817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뮤텍스</a:t>
            </a:r>
            <a:r>
              <a:rPr kumimoji="1" lang="ko-KR" altLang="en-US" sz="2800" b="1" dirty="0">
                <a:solidFill>
                  <a:schemeClr val="tx1"/>
                </a:solidFill>
              </a:rPr>
              <a:t> </a:t>
            </a:r>
            <a:r>
              <a:rPr kumimoji="1" lang="ko-KR" altLang="en-US" sz="2800" b="1" dirty="0" err="1">
                <a:solidFill>
                  <a:schemeClr val="tx1"/>
                </a:solidFill>
              </a:rPr>
              <a:t>락</a:t>
            </a:r>
            <a:endParaRPr kumimoji="1"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FDA4B4A4-2F1D-66C5-C6AE-4405FF6F9C4F}"/>
              </a:ext>
            </a:extLst>
          </p:cNvPr>
          <p:cNvSpPr/>
          <p:nvPr/>
        </p:nvSpPr>
        <p:spPr>
          <a:xfrm>
            <a:off x="4586613" y="4196218"/>
            <a:ext cx="3169085" cy="15281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세마포</a:t>
            </a:r>
            <a:endParaRPr kumimoji="1"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8C982399-3574-5EA0-9D5E-8612A88E3556}"/>
              </a:ext>
            </a:extLst>
          </p:cNvPr>
          <p:cNvSpPr/>
          <p:nvPr/>
        </p:nvSpPr>
        <p:spPr>
          <a:xfrm>
            <a:off x="8171145" y="4171166"/>
            <a:ext cx="3169085" cy="152817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>
                <a:solidFill>
                  <a:schemeClr val="tx1"/>
                </a:solidFill>
              </a:rPr>
              <a:t>모니터</a:t>
            </a:r>
          </a:p>
        </p:txBody>
      </p:sp>
    </p:spTree>
    <p:extLst>
      <p:ext uri="{BB962C8B-B14F-4D97-AF65-F5344CB8AC3E}">
        <p14:creationId xmlns:p14="http://schemas.microsoft.com/office/powerpoint/2010/main" val="2777152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ABB2B-1F5A-DBF0-5D65-0BAF07EFC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DB93E-1B24-CACF-E272-21977FAF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교착 상태일때 자원 할당 그래프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D461F6-81AD-E2C0-C9C7-EB07CAD3A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032" y="1720073"/>
            <a:ext cx="5493968" cy="495772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E2C1FD9-70C9-FCE9-FE54-F92E74A7E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178" y="1924977"/>
            <a:ext cx="5677074" cy="33454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BE4E48-6E14-2C9B-0D11-76F674568107}"/>
              </a:ext>
            </a:extLst>
          </p:cNvPr>
          <p:cNvSpPr txBox="1"/>
          <p:nvPr/>
        </p:nvSpPr>
        <p:spPr>
          <a:xfrm>
            <a:off x="6418197" y="5787024"/>
            <a:ext cx="5311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u="sng" dirty="0"/>
              <a:t>공통점</a:t>
            </a:r>
            <a:r>
              <a:rPr kumimoji="1" lang="en-US" altLang="ko-KR" b="1" u="sng" dirty="0"/>
              <a:t>:</a:t>
            </a:r>
            <a:r>
              <a:rPr kumimoji="1" lang="ko-KR" altLang="en-US" b="1" u="sng" dirty="0"/>
              <a:t> 교착상태일때 원형 형태를 그리고 있다</a:t>
            </a:r>
          </a:p>
        </p:txBody>
      </p:sp>
    </p:spTree>
    <p:extLst>
      <p:ext uri="{BB962C8B-B14F-4D97-AF65-F5344CB8AC3E}">
        <p14:creationId xmlns:p14="http://schemas.microsoft.com/office/powerpoint/2010/main" val="5496715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7B49ED-1134-EF22-475D-D93903B63B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id="{BD41207B-A1F2-2C1A-2310-8BFDC22379B6}"/>
              </a:ext>
            </a:extLst>
          </p:cNvPr>
          <p:cNvSpPr/>
          <p:nvPr/>
        </p:nvSpPr>
        <p:spPr>
          <a:xfrm>
            <a:off x="3645074" y="3331923"/>
            <a:ext cx="4634630" cy="243005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9A72228-223D-4B6B-8A72-7EC9CF583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교착 상태 발생 조건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2ED1DA-EBD8-A686-DF56-66295C2E5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i="0" dirty="0">
                <a:effectLst/>
                <a:latin typeface="+mj-lt"/>
              </a:rPr>
              <a:t>아래 조건이 </a:t>
            </a:r>
            <a:r>
              <a:rPr lang="ko-KR" altLang="en-US" i="0" dirty="0">
                <a:effectLst/>
                <a:highlight>
                  <a:srgbClr val="FFFF00"/>
                </a:highlight>
                <a:latin typeface="+mj-lt"/>
              </a:rPr>
              <a:t>모두 만족</a:t>
            </a:r>
            <a:r>
              <a:rPr lang="ko-KR" altLang="en-US" i="0" dirty="0">
                <a:effectLst/>
                <a:latin typeface="+mj-lt"/>
              </a:rPr>
              <a:t>될 때 교착 상태가 될 가능성이 높다</a:t>
            </a:r>
            <a:endParaRPr kumimoji="1" lang="ko-KR" altLang="en-US" dirty="0">
              <a:latin typeface="+mj-lt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3B9B1143-6111-A03D-2B0D-6565AB8866A5}"/>
              </a:ext>
            </a:extLst>
          </p:cNvPr>
          <p:cNvSpPr/>
          <p:nvPr/>
        </p:nvSpPr>
        <p:spPr>
          <a:xfrm>
            <a:off x="2066793" y="2664912"/>
            <a:ext cx="3169085" cy="152817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>
                <a:solidFill>
                  <a:schemeClr val="tx1"/>
                </a:solidFill>
              </a:rPr>
              <a:t>상호 배제</a:t>
            </a:r>
            <a:endParaRPr kumimoji="1" lang="en-US" altLang="ko-KR" sz="28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</a:rPr>
              <a:t>하나의 프로세스는 하나의 자원만 사용 가능하다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A364BC70-DC32-8AC5-69AD-2BE828CE56B6}"/>
              </a:ext>
            </a:extLst>
          </p:cNvPr>
          <p:cNvSpPr/>
          <p:nvPr/>
        </p:nvSpPr>
        <p:spPr>
          <a:xfrm>
            <a:off x="6710296" y="2664911"/>
            <a:ext cx="3169085" cy="15281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>
                <a:solidFill>
                  <a:schemeClr val="tx1"/>
                </a:solidFill>
              </a:rPr>
              <a:t>점유와 대기</a:t>
            </a:r>
            <a:endParaRPr kumimoji="1" lang="en-US" altLang="ko-KR" sz="28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</a:rPr>
              <a:t>자원을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할당받은채</a:t>
            </a:r>
            <a:r>
              <a:rPr kumimoji="1" lang="ko-KR" altLang="en-US" sz="1400" dirty="0">
                <a:solidFill>
                  <a:schemeClr val="tx1"/>
                </a:solidFill>
              </a:rPr>
              <a:t> 다른 자원을 기다리는 상태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636B4E1F-E701-92D9-E24E-227DCA51EC24}"/>
              </a:ext>
            </a:extLst>
          </p:cNvPr>
          <p:cNvSpPr/>
          <p:nvPr/>
        </p:nvSpPr>
        <p:spPr>
          <a:xfrm>
            <a:off x="2066793" y="4783725"/>
            <a:ext cx="3169085" cy="152817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비선점</a:t>
            </a:r>
            <a:endParaRPr kumimoji="1" lang="en-US" altLang="ko-KR" sz="28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</a:rPr>
              <a:t>다른 프로세스의 자원을 함부로 빼앗지 못한다</a:t>
            </a: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B9412F7-B871-F2CD-A37C-7954FA85305E}"/>
              </a:ext>
            </a:extLst>
          </p:cNvPr>
          <p:cNvSpPr/>
          <p:nvPr/>
        </p:nvSpPr>
        <p:spPr>
          <a:xfrm>
            <a:off x="6710296" y="4798394"/>
            <a:ext cx="3169085" cy="152817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>
                <a:solidFill>
                  <a:schemeClr val="tx1"/>
                </a:solidFill>
              </a:rPr>
              <a:t>원형 대기</a:t>
            </a:r>
            <a:endParaRPr kumimoji="1" lang="en-US" altLang="ko-KR" sz="2800" b="1" dirty="0">
              <a:solidFill>
                <a:schemeClr val="tx1"/>
              </a:solidFill>
            </a:endParaRPr>
          </a:p>
          <a:p>
            <a:pPr algn="ctr"/>
            <a:endParaRPr kumimoji="1" lang="en-US" altLang="ko-KR" sz="1400" b="1" dirty="0">
              <a:solidFill>
                <a:schemeClr val="tx1"/>
              </a:solidFill>
            </a:endParaRPr>
          </a:p>
          <a:p>
            <a:pPr algn="ctr"/>
            <a:r>
              <a:rPr kumimoji="1" lang="ko-KR" altLang="en-US" sz="1400" dirty="0">
                <a:solidFill>
                  <a:schemeClr val="tx1"/>
                </a:solidFill>
              </a:rPr>
              <a:t>자원 할당 그래프가 원형인 상태</a:t>
            </a:r>
          </a:p>
        </p:txBody>
      </p:sp>
    </p:spTree>
    <p:extLst>
      <p:ext uri="{BB962C8B-B14F-4D97-AF65-F5344CB8AC3E}">
        <p14:creationId xmlns:p14="http://schemas.microsoft.com/office/powerpoint/2010/main" val="292744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6F869-9778-1820-87F1-0D7232689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1E77A4-41D8-AC55-5CE4-61B630BE9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2367"/>
            <a:ext cx="10515600" cy="3834596"/>
          </a:xfrm>
        </p:spPr>
        <p:txBody>
          <a:bodyPr>
            <a:normAutofit/>
          </a:bodyPr>
          <a:lstStyle/>
          <a:p>
            <a:r>
              <a:rPr lang="ko-KR" altLang="en-US" sz="2400" i="0" dirty="0">
                <a:effectLst/>
                <a:latin typeface="+mj-lt"/>
              </a:rPr>
              <a:t>탈의실 </a:t>
            </a:r>
            <a:r>
              <a:rPr lang="en-US" altLang="ko-KR" sz="2400" dirty="0">
                <a:latin typeface="+mj-lt"/>
              </a:rPr>
              <a:t>=</a:t>
            </a:r>
            <a:r>
              <a:rPr lang="ko-KR" altLang="en-US" sz="2400" i="0" dirty="0">
                <a:effectLst/>
                <a:latin typeface="+mj-lt"/>
              </a:rPr>
              <a:t> 임계구역</a:t>
            </a:r>
            <a:endParaRPr lang="en-US" altLang="ko-KR" sz="2400" i="0" dirty="0">
              <a:effectLst/>
              <a:latin typeface="+mj-lt"/>
            </a:endParaRPr>
          </a:p>
          <a:p>
            <a:r>
              <a:rPr kumimoji="1" lang="ko-KR" altLang="en-US" sz="2400" dirty="0">
                <a:latin typeface="+mj-lt"/>
              </a:rPr>
              <a:t>사람 </a:t>
            </a:r>
            <a:r>
              <a:rPr kumimoji="1" lang="en-US" altLang="ko-KR" sz="2400" dirty="0">
                <a:latin typeface="+mj-lt"/>
              </a:rPr>
              <a:t>=</a:t>
            </a:r>
            <a:r>
              <a:rPr kumimoji="1" lang="ko-KR" altLang="en-US" sz="2400" dirty="0">
                <a:latin typeface="+mj-lt"/>
              </a:rPr>
              <a:t> 프로세스</a:t>
            </a:r>
            <a:endParaRPr kumimoji="1" lang="en-US" altLang="ko-KR" sz="2400" dirty="0">
              <a:latin typeface="+mj-lt"/>
            </a:endParaRPr>
          </a:p>
          <a:p>
            <a:r>
              <a:rPr kumimoji="1" lang="ko-KR" altLang="en-US" sz="2400" dirty="0">
                <a:latin typeface="+mj-lt"/>
              </a:rPr>
              <a:t>자물쇠 </a:t>
            </a:r>
            <a:r>
              <a:rPr kumimoji="1" lang="en-US" altLang="ko-KR" sz="2400" dirty="0">
                <a:latin typeface="+mj-lt"/>
              </a:rPr>
              <a:t>=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ko-KR" altLang="en-US" sz="2400" dirty="0" err="1">
                <a:latin typeface="+mj-lt"/>
              </a:rPr>
              <a:t>뮤텍스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ko-KR" altLang="en-US" sz="2400" dirty="0" err="1">
                <a:latin typeface="+mj-lt"/>
              </a:rPr>
              <a:t>락</a:t>
            </a:r>
            <a:endParaRPr kumimoji="1" lang="en-US" altLang="ko-KR" sz="2400" dirty="0">
              <a:latin typeface="+mj-lt"/>
            </a:endParaRPr>
          </a:p>
          <a:p>
            <a:endParaRPr kumimoji="1" lang="en-US" altLang="ko-KR" sz="2400" dirty="0">
              <a:latin typeface="+mj-lt"/>
            </a:endParaRPr>
          </a:p>
          <a:p>
            <a:r>
              <a:rPr kumimoji="1" lang="ko-KR" altLang="en-US" sz="2400" dirty="0">
                <a:latin typeface="+mj-lt"/>
              </a:rPr>
              <a:t>상호배제를 위한 동기화 도구</a:t>
            </a: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32947DD9-4228-8D2F-1FE2-A7AC3365AAB8}"/>
              </a:ext>
            </a:extLst>
          </p:cNvPr>
          <p:cNvSpPr/>
          <p:nvPr/>
        </p:nvSpPr>
        <p:spPr>
          <a:xfrm>
            <a:off x="838200" y="463463"/>
            <a:ext cx="3169085" cy="152817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뮤텍스</a:t>
            </a:r>
            <a:r>
              <a:rPr kumimoji="1" lang="ko-KR" altLang="en-US" sz="2800" b="1" dirty="0">
                <a:solidFill>
                  <a:schemeClr val="tx1"/>
                </a:solidFill>
              </a:rPr>
              <a:t> </a:t>
            </a:r>
            <a:r>
              <a:rPr kumimoji="1" lang="ko-KR" altLang="en-US" sz="2800" b="1" dirty="0" err="1">
                <a:solidFill>
                  <a:schemeClr val="tx1"/>
                </a:solidFill>
              </a:rPr>
              <a:t>락</a:t>
            </a:r>
            <a:endParaRPr kumimoji="1" lang="ko-KR" altLang="en-US" sz="2800" b="1" dirty="0">
              <a:solidFill>
                <a:schemeClr val="tx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D72DAEB-C769-4C6D-2BB3-E5621BD82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8214" y="2526864"/>
            <a:ext cx="56261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85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8E648-3A66-35ED-B84B-1EC6DA878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9187C5-09D3-441D-296E-DED12EEE0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2367"/>
            <a:ext cx="10515600" cy="3834596"/>
          </a:xfrm>
        </p:spPr>
        <p:txBody>
          <a:bodyPr>
            <a:normAutofit/>
          </a:bodyPr>
          <a:lstStyle/>
          <a:p>
            <a:r>
              <a:rPr kumimoji="1" lang="ko-KR" altLang="en-US" sz="2400" dirty="0">
                <a:latin typeface="+mj-lt"/>
              </a:rPr>
              <a:t>자물쇠 역할</a:t>
            </a:r>
            <a:r>
              <a:rPr kumimoji="1" lang="en-US" altLang="ko-KR" sz="2400" dirty="0">
                <a:latin typeface="+mj-lt"/>
              </a:rPr>
              <a:t>:</a:t>
            </a:r>
            <a:r>
              <a:rPr kumimoji="1" lang="ko-KR" altLang="en-US" sz="2400" dirty="0">
                <a:latin typeface="+mj-lt"/>
              </a:rPr>
              <a:t> 전역변수 </a:t>
            </a:r>
            <a:r>
              <a:rPr kumimoji="1" lang="en-US" altLang="ko-KR" sz="2400" dirty="0">
                <a:highlight>
                  <a:srgbClr val="FFFF00"/>
                </a:highlight>
                <a:latin typeface="+mj-lt"/>
              </a:rPr>
              <a:t>lock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en-US" altLang="ko-KR" sz="2400" dirty="0">
                <a:latin typeface="+mj-lt"/>
              </a:rPr>
              <a:t>(Boolean)</a:t>
            </a:r>
          </a:p>
          <a:p>
            <a:r>
              <a:rPr kumimoji="1" lang="ko-KR" altLang="en-US" sz="2400" dirty="0">
                <a:latin typeface="+mj-lt"/>
              </a:rPr>
              <a:t>임계구역을 잠그는 역할</a:t>
            </a:r>
            <a:r>
              <a:rPr kumimoji="1" lang="en-US" altLang="ko-KR" sz="2400" dirty="0">
                <a:latin typeface="+mj-lt"/>
              </a:rPr>
              <a:t>: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en-US" altLang="ko-KR" sz="2400" dirty="0">
                <a:highlight>
                  <a:srgbClr val="FFFF00"/>
                </a:highlight>
                <a:latin typeface="+mj-lt"/>
              </a:rPr>
              <a:t>acquire</a:t>
            </a:r>
            <a:r>
              <a:rPr kumimoji="1" lang="ko-KR" altLang="en-US" sz="2400" dirty="0">
                <a:latin typeface="+mj-lt"/>
              </a:rPr>
              <a:t> 함수</a:t>
            </a:r>
            <a:endParaRPr kumimoji="1" lang="en-US" altLang="ko-KR" sz="2400" dirty="0">
              <a:latin typeface="+mj-lt"/>
            </a:endParaRPr>
          </a:p>
          <a:p>
            <a:r>
              <a:rPr kumimoji="1" lang="ko-KR" altLang="en-US" sz="2400" dirty="0">
                <a:latin typeface="+mj-lt"/>
              </a:rPr>
              <a:t>임계구역 잠금을 해제하는 역할</a:t>
            </a:r>
            <a:r>
              <a:rPr kumimoji="1" lang="en-US" altLang="ko-KR" sz="2400" dirty="0">
                <a:latin typeface="+mj-lt"/>
              </a:rPr>
              <a:t>: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en-US" altLang="ko-KR" sz="2400" dirty="0">
                <a:highlight>
                  <a:srgbClr val="FFFF00"/>
                </a:highlight>
                <a:latin typeface="+mj-lt"/>
              </a:rPr>
              <a:t>release</a:t>
            </a:r>
            <a:r>
              <a:rPr kumimoji="1" lang="ko-KR" altLang="en-US" sz="2400" dirty="0">
                <a:latin typeface="+mj-lt"/>
              </a:rPr>
              <a:t> 함수</a:t>
            </a: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E8538D36-A7E0-EF81-8E5D-6CA424BE59CA}"/>
              </a:ext>
            </a:extLst>
          </p:cNvPr>
          <p:cNvSpPr/>
          <p:nvPr/>
        </p:nvSpPr>
        <p:spPr>
          <a:xfrm>
            <a:off x="838200" y="463463"/>
            <a:ext cx="3169085" cy="152817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뮤텍스</a:t>
            </a:r>
            <a:r>
              <a:rPr kumimoji="1" lang="ko-KR" altLang="en-US" sz="2800" b="1" dirty="0">
                <a:solidFill>
                  <a:schemeClr val="tx1"/>
                </a:solidFill>
              </a:rPr>
              <a:t> </a:t>
            </a:r>
            <a:r>
              <a:rPr kumimoji="1" lang="ko-KR" altLang="en-US" sz="2800" b="1" dirty="0" err="1">
                <a:solidFill>
                  <a:schemeClr val="tx1"/>
                </a:solidFill>
              </a:rPr>
              <a:t>락</a:t>
            </a:r>
            <a:endParaRPr kumimoji="1" lang="ko-KR" altLang="en-US" sz="2800" b="1" dirty="0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33A3786-77C0-7044-2B09-4537D7ADE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810980"/>
            <a:ext cx="7772400" cy="304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87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23085-BB21-4A20-FC3F-CDFF67386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F9CF69-C699-2120-620F-30BA0A693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2367"/>
            <a:ext cx="10515600" cy="3834596"/>
          </a:xfrm>
        </p:spPr>
        <p:txBody>
          <a:bodyPr>
            <a:normAutofit/>
          </a:bodyPr>
          <a:lstStyle/>
          <a:p>
            <a:r>
              <a:rPr kumimoji="1" lang="ko-KR" altLang="en-US" sz="2400" dirty="0" err="1">
                <a:latin typeface="+mj-lt"/>
              </a:rPr>
              <a:t>바쁜대기</a:t>
            </a:r>
            <a:r>
              <a:rPr kumimoji="1" lang="en-US" altLang="ko-KR" sz="2400" dirty="0">
                <a:latin typeface="+mj-lt"/>
              </a:rPr>
              <a:t>:</a:t>
            </a:r>
            <a:r>
              <a:rPr kumimoji="1" lang="ko-KR" altLang="en-US" sz="2400" dirty="0">
                <a:latin typeface="+mj-lt"/>
              </a:rPr>
              <a:t> 임계구역이 </a:t>
            </a:r>
            <a:r>
              <a:rPr kumimoji="1" lang="ko-KR" altLang="en-US" sz="2400" dirty="0" err="1">
                <a:latin typeface="+mj-lt"/>
              </a:rPr>
              <a:t>잠겨있는지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ko-KR" altLang="en-US" sz="2400" dirty="0" err="1">
                <a:latin typeface="+mj-lt"/>
              </a:rPr>
              <a:t>쉴새없이</a:t>
            </a:r>
            <a:r>
              <a:rPr kumimoji="1" lang="ko-KR" altLang="en-US" sz="2400" dirty="0">
                <a:latin typeface="+mj-lt"/>
              </a:rPr>
              <a:t> 계속 확인</a:t>
            </a: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8977B7A6-7201-3BD9-243A-613EF4F42293}"/>
              </a:ext>
            </a:extLst>
          </p:cNvPr>
          <p:cNvSpPr/>
          <p:nvPr/>
        </p:nvSpPr>
        <p:spPr>
          <a:xfrm>
            <a:off x="838200" y="463463"/>
            <a:ext cx="3169085" cy="152817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뮤텍스</a:t>
            </a:r>
            <a:r>
              <a:rPr kumimoji="1" lang="ko-KR" altLang="en-US" sz="2800" b="1" dirty="0">
                <a:solidFill>
                  <a:schemeClr val="tx1"/>
                </a:solidFill>
              </a:rPr>
              <a:t> </a:t>
            </a:r>
            <a:r>
              <a:rPr kumimoji="1" lang="ko-KR" altLang="en-US" sz="2800" b="1" dirty="0" err="1">
                <a:solidFill>
                  <a:schemeClr val="tx1"/>
                </a:solidFill>
              </a:rPr>
              <a:t>락</a:t>
            </a:r>
            <a:endParaRPr kumimoji="1" lang="ko-KR" altLang="en-US" sz="2800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06C8C9B-E959-2F5B-A11B-044621EBA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997051"/>
            <a:ext cx="10184704" cy="116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492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4EB9E4-67AC-74E4-A0CF-D31C898B8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9F7A5E-2F9F-FCA7-5081-B20549AC1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2367"/>
            <a:ext cx="10515600" cy="3834596"/>
          </a:xfrm>
        </p:spPr>
        <p:txBody>
          <a:bodyPr>
            <a:normAutofit/>
          </a:bodyPr>
          <a:lstStyle/>
          <a:p>
            <a:r>
              <a:rPr kumimoji="1" lang="ko-KR" altLang="en-US" sz="2400" dirty="0">
                <a:latin typeface="+mj-lt"/>
              </a:rPr>
              <a:t>공유 자원이 </a:t>
            </a:r>
            <a:r>
              <a:rPr kumimoji="1" lang="ko-KR" altLang="en-US" sz="2400" dirty="0" err="1">
                <a:latin typeface="+mj-lt"/>
              </a:rPr>
              <a:t>여러개</a:t>
            </a:r>
            <a:r>
              <a:rPr kumimoji="1" lang="ko-KR" altLang="en-US" sz="2400" dirty="0">
                <a:latin typeface="+mj-lt"/>
              </a:rPr>
              <a:t> 있는 상황에서도 적용이 가능한 동기화 도구</a:t>
            </a: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0BCC0023-9D1F-F177-4A45-1EC03B21699B}"/>
              </a:ext>
            </a:extLst>
          </p:cNvPr>
          <p:cNvSpPr/>
          <p:nvPr/>
        </p:nvSpPr>
        <p:spPr>
          <a:xfrm>
            <a:off x="838200" y="463463"/>
            <a:ext cx="3169085" cy="15281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세마포</a:t>
            </a:r>
            <a:endParaRPr kumimoji="1" lang="ko-KR" altLang="en-US" sz="2800" b="1" dirty="0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8CD5728-4138-5120-1836-61D05EC4D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805562"/>
            <a:ext cx="7772400" cy="272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769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2B9BC-FEA4-AD4E-379D-F93B5C83D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C48FE-1248-B921-0581-D80EEBBDB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2367"/>
            <a:ext cx="10515600" cy="3834596"/>
          </a:xfrm>
        </p:spPr>
        <p:txBody>
          <a:bodyPr>
            <a:normAutofit/>
          </a:bodyPr>
          <a:lstStyle/>
          <a:p>
            <a:r>
              <a:rPr kumimoji="1" lang="ko-KR" altLang="en-US" sz="2400" dirty="0">
                <a:latin typeface="+mj-lt"/>
              </a:rPr>
              <a:t>임계구역에 진입할 수 있는 프로세스 개수</a:t>
            </a:r>
            <a:r>
              <a:rPr kumimoji="1" lang="en-US" altLang="ko-KR" sz="2400" dirty="0">
                <a:latin typeface="+mj-lt"/>
              </a:rPr>
              <a:t>: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ko-KR" altLang="en-US" sz="2400" dirty="0">
                <a:highlight>
                  <a:srgbClr val="FFFF00"/>
                </a:highlight>
                <a:latin typeface="+mj-lt"/>
              </a:rPr>
              <a:t>전역변수 </a:t>
            </a:r>
            <a:r>
              <a:rPr kumimoji="1" lang="en-US" altLang="ko-KR" sz="2400" dirty="0">
                <a:highlight>
                  <a:srgbClr val="FFFF00"/>
                </a:highlight>
                <a:latin typeface="+mj-lt"/>
              </a:rPr>
              <a:t>S</a:t>
            </a:r>
          </a:p>
          <a:p>
            <a:r>
              <a:rPr kumimoji="1" lang="ko-KR" altLang="en-US" sz="2400" dirty="0" err="1">
                <a:latin typeface="+mj-lt"/>
              </a:rPr>
              <a:t>들어가도되는지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ko-KR" altLang="en-US" sz="2400" dirty="0" err="1">
                <a:latin typeface="+mj-lt"/>
              </a:rPr>
              <a:t>기다려야되는지</a:t>
            </a:r>
            <a:r>
              <a:rPr kumimoji="1" lang="en-US" altLang="ko-KR" sz="2400" dirty="0">
                <a:latin typeface="+mj-lt"/>
              </a:rPr>
              <a:t>: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en-US" altLang="ko-KR" sz="2400" dirty="0">
                <a:highlight>
                  <a:srgbClr val="FFFF00"/>
                </a:highlight>
                <a:latin typeface="+mj-lt"/>
              </a:rPr>
              <a:t>wait</a:t>
            </a:r>
            <a:r>
              <a:rPr kumimoji="1" lang="en-US" altLang="ko-KR" sz="2400" dirty="0">
                <a:latin typeface="+mj-lt"/>
              </a:rPr>
              <a:t> </a:t>
            </a:r>
            <a:r>
              <a:rPr kumimoji="1" lang="ko-KR" altLang="en-US" sz="2400" dirty="0">
                <a:latin typeface="+mj-lt"/>
              </a:rPr>
              <a:t>함수</a:t>
            </a:r>
            <a:endParaRPr kumimoji="1" lang="en-US" altLang="ko-KR" sz="2400" dirty="0">
              <a:latin typeface="+mj-lt"/>
            </a:endParaRPr>
          </a:p>
          <a:p>
            <a:r>
              <a:rPr kumimoji="1" lang="en-US" altLang="ko-KR" sz="2400" dirty="0">
                <a:latin typeface="+mj-lt"/>
              </a:rPr>
              <a:t>‘</a:t>
            </a:r>
            <a:r>
              <a:rPr kumimoji="1" lang="ko-KR" altLang="en-US" sz="2400" dirty="0">
                <a:latin typeface="+mj-lt"/>
              </a:rPr>
              <a:t>이제 가도 좋다</a:t>
            </a:r>
            <a:r>
              <a:rPr kumimoji="1" lang="en-US" altLang="ko-KR" sz="2400" dirty="0">
                <a:latin typeface="+mj-lt"/>
              </a:rPr>
              <a:t>’</a:t>
            </a:r>
            <a:r>
              <a:rPr kumimoji="1" lang="ko-KR" altLang="en-US" sz="2400" dirty="0">
                <a:latin typeface="+mj-lt"/>
              </a:rPr>
              <a:t> 알림</a:t>
            </a:r>
            <a:r>
              <a:rPr kumimoji="1" lang="en-US" altLang="ko-KR" sz="2400" dirty="0">
                <a:latin typeface="+mj-lt"/>
              </a:rPr>
              <a:t>: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en-US" altLang="ko-KR" sz="2400" dirty="0">
                <a:highlight>
                  <a:srgbClr val="FFFF00"/>
                </a:highlight>
                <a:latin typeface="+mj-lt"/>
              </a:rPr>
              <a:t>signal</a:t>
            </a:r>
            <a:r>
              <a:rPr kumimoji="1" lang="ko-KR" altLang="en-US" sz="2400" dirty="0">
                <a:latin typeface="+mj-lt"/>
              </a:rPr>
              <a:t>함수</a:t>
            </a: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EDB42499-07EE-5C52-B421-7D4657B8049A}"/>
              </a:ext>
            </a:extLst>
          </p:cNvPr>
          <p:cNvSpPr/>
          <p:nvPr/>
        </p:nvSpPr>
        <p:spPr>
          <a:xfrm>
            <a:off x="838200" y="463463"/>
            <a:ext cx="3169085" cy="15281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세마포</a:t>
            </a:r>
            <a:endParaRPr kumimoji="1" lang="ko-KR" altLang="en-US" sz="2800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D36AB9-DFED-D5EF-F802-443E9DFEA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232692"/>
            <a:ext cx="7772400" cy="229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840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10857-A4A4-5CD4-9144-596C59CD8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E16DFF39-D1B5-4C95-F93E-BB60F5FFB041}"/>
              </a:ext>
            </a:extLst>
          </p:cNvPr>
          <p:cNvSpPr/>
          <p:nvPr/>
        </p:nvSpPr>
        <p:spPr>
          <a:xfrm>
            <a:off x="838200" y="463463"/>
            <a:ext cx="3169085" cy="15281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세마포</a:t>
            </a:r>
            <a:endParaRPr kumimoji="1" lang="ko-KR" altLang="en-US" sz="2800" b="1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727508D-02D7-FB03-8F6C-DA3AFBECF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860" y="681038"/>
            <a:ext cx="7772400" cy="4338853"/>
          </a:xfrm>
          <a:prstGeom prst="rect">
            <a:avLst/>
          </a:prstGeo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0A953BF1-7A4A-BF58-1965-8C900D617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61555"/>
            <a:ext cx="10515600" cy="615407"/>
          </a:xfrm>
        </p:spPr>
        <p:txBody>
          <a:bodyPr>
            <a:normAutofit/>
          </a:bodyPr>
          <a:lstStyle/>
          <a:p>
            <a:r>
              <a:rPr kumimoji="1" lang="ko-KR" altLang="en-US" sz="2400" dirty="0" err="1">
                <a:latin typeface="+mj-lt"/>
              </a:rPr>
              <a:t>바쁜대기로</a:t>
            </a:r>
            <a:r>
              <a:rPr kumimoji="1" lang="ko-KR" altLang="en-US" sz="2400" dirty="0">
                <a:latin typeface="+mj-lt"/>
              </a:rPr>
              <a:t> 인한 </a:t>
            </a:r>
            <a:r>
              <a:rPr kumimoji="1" lang="en-US" altLang="ko-KR" sz="2400" dirty="0">
                <a:latin typeface="+mj-lt"/>
              </a:rPr>
              <a:t>CPU</a:t>
            </a:r>
            <a:r>
              <a:rPr kumimoji="1" lang="ko-KR" altLang="en-US" sz="2400" dirty="0">
                <a:latin typeface="+mj-lt"/>
              </a:rPr>
              <a:t> 주기 낭비 </a:t>
            </a:r>
            <a:r>
              <a:rPr kumimoji="1" lang="en-US" altLang="ko-KR" sz="2400" dirty="0">
                <a:latin typeface="+mj-lt"/>
              </a:rPr>
              <a:t>-&gt;</a:t>
            </a:r>
            <a:r>
              <a:rPr kumimoji="1" lang="ko-KR" altLang="en-US" sz="2400" dirty="0">
                <a:latin typeface="+mj-lt"/>
              </a:rPr>
              <a:t> 더 좋은 방법</a:t>
            </a:r>
            <a:r>
              <a:rPr kumimoji="1" lang="en-US" altLang="ko-KR" sz="2400" dirty="0">
                <a:latin typeface="+mj-lt"/>
              </a:rPr>
              <a:t>?</a:t>
            </a:r>
            <a:r>
              <a:rPr kumimoji="1" lang="ko-KR" altLang="en-US" sz="2400" dirty="0">
                <a:latin typeface="+mj-lt"/>
              </a:rPr>
              <a:t> </a:t>
            </a:r>
            <a:r>
              <a:rPr kumimoji="1" lang="ko-KR" altLang="en-US" sz="2400" dirty="0" err="1">
                <a:highlight>
                  <a:srgbClr val="FFFF00"/>
                </a:highlight>
                <a:latin typeface="+mj-lt"/>
              </a:rPr>
              <a:t>대기큐에</a:t>
            </a:r>
            <a:r>
              <a:rPr kumimoji="1" lang="ko-KR" altLang="en-US" sz="2400" dirty="0">
                <a:highlight>
                  <a:srgbClr val="FFFF00"/>
                </a:highlight>
                <a:latin typeface="+mj-lt"/>
              </a:rPr>
              <a:t> 집어넣자</a:t>
            </a:r>
            <a:r>
              <a:rPr kumimoji="1" lang="en-US" altLang="ko-KR" sz="2400" dirty="0">
                <a:highlight>
                  <a:srgbClr val="FFFF00"/>
                </a:highlight>
                <a:latin typeface="+mj-lt"/>
              </a:rPr>
              <a:t>!</a:t>
            </a:r>
            <a:endParaRPr kumimoji="1" lang="ko-KR" altLang="en-US" sz="2400" dirty="0">
              <a:highlight>
                <a:srgbClr val="FFFF00"/>
              </a:highligh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84939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74B47-C86B-1AD2-5B7F-24AC65FB7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18EA0B06-8AF0-E698-B3CA-46EC83DDD0AB}"/>
              </a:ext>
            </a:extLst>
          </p:cNvPr>
          <p:cNvSpPr/>
          <p:nvPr/>
        </p:nvSpPr>
        <p:spPr>
          <a:xfrm>
            <a:off x="838200" y="463463"/>
            <a:ext cx="3169085" cy="15281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 err="1">
                <a:solidFill>
                  <a:schemeClr val="tx1"/>
                </a:solidFill>
              </a:rPr>
              <a:t>세마포</a:t>
            </a:r>
            <a:endParaRPr kumimoji="1" lang="ko-KR" altLang="en-US" sz="2800" b="1" dirty="0">
              <a:solidFill>
                <a:schemeClr val="tx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D116355-FB28-01E9-D2BE-4588A7635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285" y="871120"/>
            <a:ext cx="7772400" cy="511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06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282</Words>
  <Application>Microsoft Macintosh PowerPoint</Application>
  <PresentationFormat>와이드스크린</PresentationFormat>
  <Paragraphs>66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4" baseType="lpstr">
      <vt:lpstr>맑은 고딕</vt:lpstr>
      <vt:lpstr>Arial</vt:lpstr>
      <vt:lpstr>Office 테마</vt:lpstr>
      <vt:lpstr>혼자 공부하는 운영체제</vt:lpstr>
      <vt:lpstr>동기화란?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식사하는 철학자 문제</vt:lpstr>
      <vt:lpstr>교착상태(=데드락)?</vt:lpstr>
      <vt:lpstr>교착상태 해결하려면</vt:lpstr>
      <vt:lpstr>자원 할당 그래프</vt:lpstr>
      <vt:lpstr>자원 할당 그래프</vt:lpstr>
      <vt:lpstr>자원 할당 그래프</vt:lpstr>
      <vt:lpstr>자원 할당 그래프</vt:lpstr>
      <vt:lpstr>자원 할당 그래프</vt:lpstr>
      <vt:lpstr>교착 상태일때 자원 할당 그래프</vt:lpstr>
      <vt:lpstr>교착 상태 발생 조건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오승연</dc:creator>
  <cp:lastModifiedBy>오승연</cp:lastModifiedBy>
  <cp:revision>2</cp:revision>
  <dcterms:created xsi:type="dcterms:W3CDTF">2026-02-03T07:25:47Z</dcterms:created>
  <dcterms:modified xsi:type="dcterms:W3CDTF">2026-02-03T09:34:49Z</dcterms:modified>
</cp:coreProperties>
</file>

<file path=docProps/thumbnail.jpeg>
</file>